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5" r:id="rId4"/>
    <p:sldId id="264" r:id="rId5"/>
    <p:sldId id="258" r:id="rId6"/>
    <p:sldId id="263" r:id="rId7"/>
    <p:sldId id="259" r:id="rId8"/>
    <p:sldId id="267" r:id="rId9"/>
    <p:sldId id="268" r:id="rId10"/>
    <p:sldId id="260" r:id="rId11"/>
    <p:sldId id="261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3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6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6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Normal Stress Developing in Magnetorheological (MR) Fluids.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07" y="4734037"/>
            <a:ext cx="8215820" cy="156911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Nikki Cain</a:t>
            </a:r>
          </a:p>
          <a:p>
            <a:r>
              <a:rPr lang="en-US" sz="1600" dirty="0" smtClean="0"/>
              <a:t>Northern Arizona University</a:t>
            </a:r>
          </a:p>
          <a:p>
            <a:r>
              <a:rPr lang="en-US" sz="1600" dirty="0" smtClean="0"/>
              <a:t>Mentor: Constantin Ciocanel, PhD</a:t>
            </a:r>
          </a:p>
          <a:p>
            <a:r>
              <a:rPr lang="en-US" sz="1600" dirty="0" smtClean="0"/>
              <a:t>Department of Mechanical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34" y="5298367"/>
            <a:ext cx="2925341" cy="1076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42" y="4468031"/>
            <a:ext cx="1711985" cy="228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73" y="4944041"/>
            <a:ext cx="1770123" cy="1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11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83743"/>
            <a:ext cx="10058400" cy="4688457"/>
          </a:xfrm>
        </p:spPr>
        <p:txBody>
          <a:bodyPr/>
          <a:lstStyle/>
          <a:p>
            <a:r>
              <a:rPr lang="en-US" dirty="0" smtClean="0"/>
              <a:t>What was found</a:t>
            </a:r>
          </a:p>
          <a:p>
            <a:pPr lvl="1"/>
            <a:r>
              <a:rPr lang="en-US" dirty="0" smtClean="0"/>
              <a:t>The smaller the gap and the higher the field, the larger the normal stress</a:t>
            </a:r>
          </a:p>
          <a:p>
            <a:pPr lvl="1"/>
            <a:r>
              <a:rPr lang="en-US" dirty="0" smtClean="0"/>
              <a:t>Decreasing the gap below 1.4 mm doesn’t yield a much higher increase in normal stress,  but limits the travel of the boundaries squeezing the fluid, hence limiting the range of applications of the fluid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Moving Forward</a:t>
            </a:r>
          </a:p>
          <a:p>
            <a:pPr lvl="1"/>
            <a:r>
              <a:rPr lang="en-US" dirty="0" smtClean="0"/>
              <a:t>Additional experimental data needs to be collected, particularly under oscillatory squeeze mode </a:t>
            </a:r>
          </a:p>
          <a:p>
            <a:pPr lvl="1"/>
            <a:r>
              <a:rPr lang="en-US" dirty="0" smtClean="0"/>
              <a:t>Compare existing model predictions with experimental data for all analyzed cases and identify missing features in the model to allow for accurate predictions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3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111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83743"/>
            <a:ext cx="10058400" cy="4688457"/>
          </a:xfrm>
        </p:spPr>
        <p:txBody>
          <a:bodyPr/>
          <a:lstStyle/>
          <a:p>
            <a:r>
              <a:rPr lang="en-US" dirty="0" smtClean="0"/>
              <a:t>NASA Space Grant and Arizona Space Grant Consortium</a:t>
            </a:r>
          </a:p>
          <a:p>
            <a:r>
              <a:rPr lang="en-US" dirty="0"/>
              <a:t>Constantin Ciocanel, PhD </a:t>
            </a:r>
          </a:p>
          <a:p>
            <a:r>
              <a:rPr lang="en-US" dirty="0" smtClean="0"/>
              <a:t>Timothy Becker, PhD </a:t>
            </a:r>
            <a:r>
              <a:rPr lang="en-US" dirty="0"/>
              <a:t>and W</a:t>
            </a:r>
            <a:r>
              <a:rPr lang="en-US" dirty="0" smtClean="0"/>
              <a:t>illiam Merritt (Bill)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78104" y="1423596"/>
            <a:ext cx="9966960" cy="303580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[1]"MAGNETORHEOLOGICAL </a:t>
            </a:r>
            <a:r>
              <a:rPr lang="en-US" sz="1400" dirty="0"/>
              <a:t>FLUIDS AND DEVICES", Mrfengineering.com.ua, 2018. [Online]. Available:  </a:t>
            </a:r>
            <a:r>
              <a:rPr lang="en-US" sz="1400" dirty="0" smtClean="0"/>
              <a:t>     http</a:t>
            </a:r>
            <a:r>
              <a:rPr lang="en-US" sz="1400" dirty="0"/>
              <a:t>://mrfengineering.com.ua/en/magnitoreologicheskaya-zhidkost.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[2</a:t>
            </a:r>
            <a:r>
              <a:rPr lang="en-US" sz="1400" dirty="0"/>
              <a:t>] </a:t>
            </a:r>
            <a:r>
              <a:rPr lang="en-US" sz="1400" dirty="0" smtClean="0"/>
              <a:t>"SHOCK </a:t>
            </a:r>
            <a:r>
              <a:rPr lang="en-US" sz="1400" dirty="0"/>
              <a:t>ABSORBER PASSION REAR SET ENDURANCE- Motorcycle Parts For Hero Honda Passion", </a:t>
            </a:r>
            <a:r>
              <a:rPr lang="en-US" sz="1400" dirty="0" err="1"/>
              <a:t>Safexbikes</a:t>
            </a:r>
            <a:r>
              <a:rPr lang="en-US" sz="1400" dirty="0"/>
              <a:t> Motorcycle Superstore, 2018. [Online]. Available: https://safexbikes.com/productdetail/motorcycle-parts/shock-absorbers/hero-honda-passion/S135104407.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[3]"Research </a:t>
            </a:r>
            <a:r>
              <a:rPr lang="en-US" sz="1400" dirty="0"/>
              <a:t>of Kikuchi Lab", Www2.hwe.oita-u.ac.jp, 2018. [Online]. Available: http://www2.hwe.oita-u.ac.jp/kikuchilab/Research/Research_eng.html. </a:t>
            </a:r>
          </a:p>
          <a:p>
            <a:pPr marL="0" indent="0">
              <a:buNone/>
            </a:pPr>
            <a:r>
              <a:rPr lang="en-US" sz="1400" dirty="0" smtClean="0"/>
              <a:t>[4</a:t>
            </a:r>
            <a:r>
              <a:rPr lang="en-US" sz="1400" dirty="0"/>
              <a:t>] </a:t>
            </a:r>
            <a:r>
              <a:rPr lang="en-US" sz="1400" dirty="0" smtClean="0"/>
              <a:t>H</a:t>
            </a:r>
            <a:r>
              <a:rPr lang="en-US" sz="1400" dirty="0"/>
              <a:t>. </a:t>
            </a:r>
            <a:r>
              <a:rPr lang="en-US" sz="1400" dirty="0" err="1"/>
              <a:t>Laun</a:t>
            </a:r>
            <a:r>
              <a:rPr lang="en-US" sz="1400" dirty="0"/>
              <a:t>, C. Gabriel and G. Schmidt, "Primary and secondary normal stress differences </a:t>
            </a:r>
            <a:r>
              <a:rPr lang="en-US" sz="1400" dirty="0" smtClean="0"/>
              <a:t>of </a:t>
            </a:r>
            <a:r>
              <a:rPr lang="en-US" sz="1400" dirty="0"/>
              <a:t>a </a:t>
            </a:r>
            <a:r>
              <a:rPr lang="en-US" sz="1400" dirty="0" smtClean="0"/>
              <a:t>magnetorheological fluid (MRF) up to magnetic flux densities of 1T", Journal of Non-Newtonian Fluid Mechanics, vol. 148, no. 1-3, pp. 47-56, 2008.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075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49" y="1483743"/>
            <a:ext cx="6832123" cy="4688457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</a:t>
            </a:r>
            <a:r>
              <a:rPr lang="en-US" dirty="0"/>
              <a:t>normal stress developing </a:t>
            </a:r>
            <a:r>
              <a:rPr lang="en-US" dirty="0" smtClean="0"/>
              <a:t>in magnetorheological fluids (MRF)</a:t>
            </a:r>
          </a:p>
          <a:p>
            <a:r>
              <a:rPr lang="en-US" dirty="0" smtClean="0"/>
              <a:t>MRF</a:t>
            </a:r>
          </a:p>
          <a:p>
            <a:pPr lvl="1"/>
            <a:r>
              <a:rPr lang="en-US" sz="2000" dirty="0"/>
              <a:t>Smart material made of a carrier fluid and </a:t>
            </a:r>
            <a:r>
              <a:rPr lang="en-US" sz="2000" dirty="0" smtClean="0"/>
              <a:t>iron-based micron size particles </a:t>
            </a:r>
            <a:endParaRPr lang="en-US" sz="2000" dirty="0"/>
          </a:p>
          <a:p>
            <a:pPr lvl="1"/>
            <a:r>
              <a:rPr lang="en-US" sz="2000" dirty="0"/>
              <a:t>Magnetic field </a:t>
            </a:r>
            <a:r>
              <a:rPr lang="en-US" sz="2000" dirty="0" smtClean="0"/>
              <a:t>yields an apparent </a:t>
            </a:r>
            <a:r>
              <a:rPr lang="en-US" sz="2000" dirty="0"/>
              <a:t>viscosity </a:t>
            </a:r>
            <a:r>
              <a:rPr lang="en-US" sz="2000" dirty="0" smtClean="0"/>
              <a:t>increase </a:t>
            </a:r>
          </a:p>
          <a:p>
            <a:r>
              <a:rPr lang="en-US" dirty="0" smtClean="0"/>
              <a:t>What is known:</a:t>
            </a:r>
          </a:p>
          <a:p>
            <a:pPr lvl="1"/>
            <a:r>
              <a:rPr lang="en-US" sz="2000" dirty="0" smtClean="0"/>
              <a:t>Shear force on particle chains </a:t>
            </a:r>
          </a:p>
          <a:p>
            <a:pPr lvl="1"/>
            <a:r>
              <a:rPr lang="en-US" sz="2000" dirty="0" smtClean="0"/>
              <a:t>Flow mode “Valve Mode” </a:t>
            </a:r>
          </a:p>
          <a:p>
            <a:r>
              <a:rPr lang="en-US" dirty="0" smtClean="0"/>
              <a:t>What is sought:</a:t>
            </a:r>
            <a:endParaRPr lang="en-US" dirty="0"/>
          </a:p>
          <a:p>
            <a:pPr lvl="1"/>
            <a:r>
              <a:rPr lang="en-US" sz="2000" dirty="0" smtClean="0"/>
              <a:t>Normal force on particle chains</a:t>
            </a:r>
          </a:p>
          <a:p>
            <a:pPr lvl="1"/>
            <a:r>
              <a:rPr lang="en-US" sz="2000" dirty="0" smtClean="0"/>
              <a:t> “Squeeze Mode”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111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27" y="1598969"/>
            <a:ext cx="4078307" cy="27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2072" y="4339082"/>
            <a:ext cx="407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1: MRF particles reacting to magnetic field application [1]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0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451" y="2280512"/>
            <a:ext cx="6832123" cy="2860950"/>
          </a:xfrm>
        </p:spPr>
        <p:txBody>
          <a:bodyPr>
            <a:normAutofit/>
          </a:bodyPr>
          <a:lstStyle/>
          <a:p>
            <a:r>
              <a:rPr lang="en-US" dirty="0" smtClean="0"/>
              <a:t>Flow Mode</a:t>
            </a:r>
          </a:p>
          <a:p>
            <a:pPr lvl="1"/>
            <a:r>
              <a:rPr lang="en-US" sz="2000" dirty="0" smtClean="0"/>
              <a:t>Shock absorbers </a:t>
            </a:r>
          </a:p>
          <a:p>
            <a:r>
              <a:rPr lang="en-US" dirty="0" smtClean="0"/>
              <a:t>Shear Mode</a:t>
            </a:r>
          </a:p>
          <a:p>
            <a:pPr lvl="1"/>
            <a:r>
              <a:rPr lang="en-US" sz="2000" dirty="0" smtClean="0"/>
              <a:t>Clutches and Breaks</a:t>
            </a:r>
          </a:p>
          <a:p>
            <a:r>
              <a:rPr lang="en-US" dirty="0" smtClean="0"/>
              <a:t>Squeeze Mode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ontrolling small movements </a:t>
            </a:r>
          </a:p>
          <a:p>
            <a:pPr lvl="1"/>
            <a:r>
              <a:rPr lang="en-US" sz="2000" dirty="0" smtClean="0"/>
              <a:t>Large forces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111"/>
          </a:xfrm>
        </p:spPr>
        <p:txBody>
          <a:bodyPr/>
          <a:lstStyle/>
          <a:p>
            <a:r>
              <a:rPr lang="en-US" dirty="0" smtClean="0"/>
              <a:t>Applications of MRF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76" y="1354952"/>
            <a:ext cx="2967679" cy="2261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1176" y="3686875"/>
            <a:ext cx="296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2: MRF Shock absorber [2]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23" y="3969639"/>
            <a:ext cx="4071334" cy="2325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0937" y="6127928"/>
            <a:ext cx="358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3: MRF Clutch/break design [3]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29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74" y="1965786"/>
            <a:ext cx="7319550" cy="3586915"/>
          </a:xfrm>
        </p:spPr>
        <p:txBody>
          <a:bodyPr>
            <a:normAutofit/>
          </a:bodyPr>
          <a:lstStyle/>
          <a:p>
            <a:r>
              <a:rPr lang="en-US" dirty="0" smtClean="0"/>
              <a:t>Determine magnitude </a:t>
            </a:r>
            <a:r>
              <a:rPr lang="en-US" dirty="0"/>
              <a:t>of the normal stress as a </a:t>
            </a:r>
            <a:r>
              <a:rPr lang="en-US" dirty="0" smtClean="0"/>
              <a:t>function of </a:t>
            </a:r>
            <a:r>
              <a:rPr lang="en-US" dirty="0"/>
              <a:t>magnetic field </a:t>
            </a:r>
            <a:r>
              <a:rPr lang="en-US" dirty="0" smtClean="0"/>
              <a:t>strength, gap size, temperature, and frequency </a:t>
            </a:r>
            <a:r>
              <a:rPr lang="en-US" dirty="0"/>
              <a:t>of </a:t>
            </a:r>
            <a:r>
              <a:rPr lang="en-US" dirty="0" smtClean="0"/>
              <a:t>squeezing</a:t>
            </a:r>
          </a:p>
          <a:p>
            <a:pPr marL="182563" indent="-182563"/>
            <a:r>
              <a:rPr lang="en-US" dirty="0" smtClean="0"/>
              <a:t>Others have attempted to validate normal force models with experimental data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ormal </a:t>
            </a:r>
            <a:r>
              <a:rPr lang="en-US" sz="2000" dirty="0"/>
              <a:t>s</a:t>
            </a:r>
            <a:r>
              <a:rPr lang="en-US" sz="2000" dirty="0" smtClean="0"/>
              <a:t>tress and normal </a:t>
            </a:r>
            <a:r>
              <a:rPr lang="en-US" sz="2000" dirty="0"/>
              <a:t>f</a:t>
            </a:r>
            <a:r>
              <a:rPr lang="en-US" sz="2000" dirty="0" smtClean="0"/>
              <a:t>orces </a:t>
            </a:r>
          </a:p>
          <a:p>
            <a:pPr lvl="1"/>
            <a:r>
              <a:rPr lang="en-US" sz="2000" dirty="0" smtClean="0"/>
              <a:t>Yielding behavior and stress differences</a:t>
            </a:r>
          </a:p>
          <a:p>
            <a:r>
              <a:rPr lang="en-US" dirty="0" smtClean="0"/>
              <a:t>Model predictions will be compared to experimental data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0252" y="503559"/>
            <a:ext cx="10058400" cy="99911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 descr="https://lh5.googleusercontent.com/tDPaa9f-zYa7YKWNFd5gQjYv9UpqzY-_N_azzadmpASyYuPC5rUwTCz4X6twct2SVWkjO-yM_-Xao080n90SZNmEEfAkINmh7-Au_aWp9Zw8bd0_IRSkLVYu4B_D8FL5wVHUCq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46" y="706880"/>
            <a:ext cx="4058690" cy="28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5WUYR0d0aJGd0cZFkruFsyZjAaGr88OboT9SXczKz4Baf79eKLNU-OVedqPS8PEDgLscuaMjT4ycsi8SWMdad4Y1MFz8GvpQlrPA_7s6Epylr8IRZ-GoFz88YqmVL3GxhrkgOZ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39" y="4403324"/>
            <a:ext cx="2798601" cy="5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0Cl2QHcOxaRoxADGKEZvZh4Vos5hJq_yT8DQqeoe0hD6nTE0y1ia8t0BWW4HGzZn2lib7NreffQkx1MRa61r1MX3jWzF8w2d3CdEXzRx48iSVNHOE_ZQoVF_6ibpL_fONzf9_s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38" y="3571484"/>
            <a:ext cx="2378767" cy="8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0839" y="5029481"/>
            <a:ext cx="27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4: MRF Chain Model and Normal Force Equation [4]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47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98" y="413611"/>
            <a:ext cx="10058400" cy="999111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478" y="1897811"/>
            <a:ext cx="6768131" cy="4688457"/>
          </a:xfrm>
        </p:spPr>
        <p:txBody>
          <a:bodyPr>
            <a:normAutofit/>
          </a:bodyPr>
          <a:lstStyle/>
          <a:p>
            <a:r>
              <a:rPr lang="en-US" dirty="0" smtClean="0"/>
              <a:t>Rheometer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aboratory </a:t>
            </a:r>
            <a:r>
              <a:rPr lang="en-US" sz="2000" dirty="0"/>
              <a:t>device used to measure fluid </a:t>
            </a:r>
            <a:r>
              <a:rPr lang="en-US" sz="2000" dirty="0" smtClean="0"/>
              <a:t>properties such as viscosity, shear stress and normal stress</a:t>
            </a:r>
          </a:p>
          <a:p>
            <a:pPr lvl="1"/>
            <a:r>
              <a:rPr lang="en-US" sz="2000" dirty="0" smtClean="0"/>
              <a:t>Magnetorheological accessories/electromagnet</a:t>
            </a:r>
          </a:p>
          <a:p>
            <a:r>
              <a:rPr lang="en-US" dirty="0" err="1" smtClean="0"/>
              <a:t>Gaussmeter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Measures magnetic field strength</a:t>
            </a:r>
          </a:p>
          <a:p>
            <a:r>
              <a:rPr lang="en-US" dirty="0" err="1" smtClean="0"/>
              <a:t>Thermocube</a:t>
            </a:r>
            <a:endParaRPr lang="en-US" dirty="0" smtClean="0"/>
          </a:p>
          <a:p>
            <a:pPr lvl="1"/>
            <a:r>
              <a:rPr lang="en-US" sz="2000" dirty="0" smtClean="0"/>
              <a:t>Electromagnet’s cooling unit </a:t>
            </a:r>
          </a:p>
          <a:p>
            <a:r>
              <a:rPr lang="en-US" dirty="0"/>
              <a:t>Measure the normal stress that develops in different amounts of fluid exposed to different magnetic field strengths.</a:t>
            </a:r>
          </a:p>
          <a:p>
            <a:pPr lvl="1"/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72" y="642270"/>
            <a:ext cx="3905845" cy="5215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9790" y="5917553"/>
            <a:ext cx="40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5: Rheometer with MRF loaded between the plates.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20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06" y="473227"/>
            <a:ext cx="10058400" cy="999111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14" y="2084997"/>
            <a:ext cx="4615207" cy="3461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2535" y="5561792"/>
            <a:ext cx="3913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6: MRF Enclosure ready for testing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06671" y="3118497"/>
            <a:ext cx="19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Gaussmeter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6763325" y="3288614"/>
            <a:ext cx="353683" cy="25880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52316" y="3241173"/>
            <a:ext cx="1242193" cy="61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1080" y="4588498"/>
            <a:ext cx="157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Coolant lines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53099" y="4773164"/>
            <a:ext cx="517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24517" y="4502885"/>
            <a:ext cx="204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Electromagnet/</a:t>
            </a:r>
          </a:p>
          <a:p>
            <a:r>
              <a:rPr lang="en-US" dirty="0" smtClean="0"/>
              <a:t>Lower plate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810765" y="4826051"/>
            <a:ext cx="1713752" cy="19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08363" y="3568978"/>
            <a:ext cx="1294107" cy="25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5955" y="3410191"/>
            <a:ext cx="21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MRF’s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3" y="93602"/>
            <a:ext cx="10058400" cy="99911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4023" y="977715"/>
            <a:ext cx="4657109" cy="2946215"/>
            <a:chOff x="834023" y="977715"/>
            <a:chExt cx="4657109" cy="2946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023" y="977715"/>
              <a:ext cx="4657109" cy="29462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72737" y="1014055"/>
              <a:ext cx="397967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      </a:t>
              </a:r>
            </a:p>
            <a:p>
              <a:r>
                <a:rPr lang="en-US" sz="1600" dirty="0" smtClean="0"/>
                <a:t>       0.3 mL MRF, 0.25T, 950</a:t>
              </a:r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dirty="0" smtClean="0"/>
                <a:t>m max gap    </a:t>
              </a:r>
            </a:p>
            <a:p>
              <a:endParaRPr lang="en-US" sz="9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23910" y="964975"/>
            <a:ext cx="4411034" cy="2958955"/>
            <a:chOff x="6623910" y="964975"/>
            <a:chExt cx="4411034" cy="29589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3910" y="964975"/>
              <a:ext cx="4411034" cy="29589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74665" y="1014055"/>
              <a:ext cx="4109523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    </a:t>
              </a:r>
              <a:r>
                <a:rPr lang="en-US" sz="1600" dirty="0" smtClean="0"/>
                <a:t>       0.6 mL MRF, 0.25T, 1910</a:t>
              </a:r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dirty="0" smtClean="0"/>
                <a:t>m max gap </a:t>
              </a:r>
            </a:p>
            <a:p>
              <a:r>
                <a:rPr lang="en-US" sz="600" dirty="0" smtClean="0"/>
                <a:t> </a:t>
              </a:r>
              <a:endParaRPr lang="en-US" sz="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0544" y="3923930"/>
            <a:ext cx="4859139" cy="2796862"/>
            <a:chOff x="3570544" y="3923930"/>
            <a:chExt cx="4859139" cy="27968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0544" y="3923930"/>
              <a:ext cx="4859139" cy="279686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37315" y="4029938"/>
              <a:ext cx="405181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    </a:t>
              </a:r>
              <a:r>
                <a:rPr lang="en-US" sz="1600" dirty="0" smtClean="0"/>
                <a:t>       0.9 mL MRF, 0.25T, 2860</a:t>
              </a:r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dirty="0" smtClean="0"/>
                <a:t>m max gap </a:t>
              </a:r>
            </a:p>
            <a:p>
              <a:r>
                <a:rPr lang="en-US" sz="600" dirty="0" smtClean="0"/>
                <a:t> </a:t>
              </a:r>
              <a:endParaRPr lang="en-US" sz="1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6029" y="313577"/>
            <a:ext cx="595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 Gap effect on Normal stress magnitude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4023" y="93602"/>
            <a:ext cx="10058400" cy="99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5572" y="950794"/>
            <a:ext cx="4816923" cy="2919756"/>
            <a:chOff x="735572" y="950794"/>
            <a:chExt cx="4816923" cy="29197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72" y="950794"/>
              <a:ext cx="4816923" cy="291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21725" y="996533"/>
              <a:ext cx="3850349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   0.6 mL MRF, 0.25T, 1910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  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0465" y="942877"/>
            <a:ext cx="4379333" cy="2935591"/>
            <a:chOff x="6420465" y="942877"/>
            <a:chExt cx="4379333" cy="293559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465" y="942877"/>
              <a:ext cx="4379333" cy="2935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82295" y="996533"/>
              <a:ext cx="3581045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0.6 mL MRF, 0.5T, 1910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684" y="3878469"/>
            <a:ext cx="4679078" cy="2809633"/>
            <a:chOff x="3523684" y="3878469"/>
            <a:chExt cx="4679078" cy="280963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684" y="3878469"/>
              <a:ext cx="4679078" cy="2809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72700" y="3918219"/>
              <a:ext cx="3581045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0.6 mL MRF, 0.75T, 1910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14999" y="277208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 Field effect on Normal stress magnitude in 0.6 mL of fluid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62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4023" y="93602"/>
            <a:ext cx="10058400" cy="99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4400" y="914382"/>
            <a:ext cx="4361211" cy="2937657"/>
            <a:chOff x="914400" y="914382"/>
            <a:chExt cx="4361211" cy="293765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4382"/>
              <a:ext cx="4361211" cy="293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81340" y="946784"/>
              <a:ext cx="3850349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   0.9 mL MRF, 0.25T, 2860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  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77781" y="901383"/>
            <a:ext cx="4719484" cy="2950656"/>
            <a:chOff x="6577781" y="901383"/>
            <a:chExt cx="4719484" cy="295065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781" y="901383"/>
              <a:ext cx="4719484" cy="295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12348" y="946784"/>
              <a:ext cx="375256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   0.9 mL MRF, 0.5T, 2860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  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88728" y="3898471"/>
            <a:ext cx="4348990" cy="2925639"/>
            <a:chOff x="3688728" y="3898471"/>
            <a:chExt cx="4348990" cy="292563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728" y="3898471"/>
              <a:ext cx="4348990" cy="292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38048" y="3944902"/>
              <a:ext cx="3850349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</a:t>
              </a:r>
              <a:r>
                <a:rPr lang="en-US" sz="1400" dirty="0" smtClean="0"/>
                <a:t>          0.9 mL MRF, 0.75T, 2860</a:t>
              </a:r>
              <a:r>
                <a:rPr lang="en-US" sz="1400" dirty="0" smtClean="0">
                  <a:latin typeface="Symbol" panose="05050102010706020507" pitchFamily="18" charset="2"/>
                </a:rPr>
                <a:t>m</a:t>
              </a:r>
              <a:r>
                <a:rPr lang="en-US" sz="1400" dirty="0" smtClean="0"/>
                <a:t>m max gap    </a:t>
              </a:r>
            </a:p>
            <a:p>
              <a:r>
                <a:rPr lang="en-US" sz="500" dirty="0" smtClean="0"/>
                <a:t> </a:t>
              </a:r>
              <a:endParaRPr lang="en-US" sz="1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9896" y="357353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 Field effect on Normal stress magnitude</a:t>
            </a:r>
            <a:r>
              <a:rPr lang="en-US" sz="2400" dirty="0"/>
              <a:t> in </a:t>
            </a:r>
            <a:r>
              <a:rPr lang="en-US" sz="2400" dirty="0" smtClean="0"/>
              <a:t>0.9 </a:t>
            </a:r>
            <a:r>
              <a:rPr lang="en-US" sz="2400" dirty="0"/>
              <a:t>mL of fluid</a:t>
            </a:r>
          </a:p>
        </p:txBody>
      </p:sp>
    </p:spTree>
    <p:extLst>
      <p:ext uri="{BB962C8B-B14F-4D97-AF65-F5344CB8AC3E}">
        <p14:creationId xmlns:p14="http://schemas.microsoft.com/office/powerpoint/2010/main" val="168059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1852</TotalTime>
  <Words>661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Rockwell</vt:lpstr>
      <vt:lpstr>Rockwell Condensed</vt:lpstr>
      <vt:lpstr>Symbol</vt:lpstr>
      <vt:lpstr>Wingdings</vt:lpstr>
      <vt:lpstr>Wood Type</vt:lpstr>
      <vt:lpstr>Normal Stress Developing in Magnetorheological (MR) Fluids.</vt:lpstr>
      <vt:lpstr>Background</vt:lpstr>
      <vt:lpstr>Applications of MRF</vt:lpstr>
      <vt:lpstr>Introduction</vt:lpstr>
      <vt:lpstr>Experiment</vt:lpstr>
      <vt:lpstr>Experiment</vt:lpstr>
      <vt:lpstr>Results</vt:lpstr>
      <vt:lpstr>PowerPoint Presentation</vt:lpstr>
      <vt:lpstr>PowerPoint Presentation</vt:lpstr>
      <vt:lpstr>Conclusions</vt:lpstr>
      <vt:lpstr>Acknowledgements</vt:lpstr>
      <vt:lpstr>Questions?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Stress Developing in Magnetorheological (MR) Fluids.</dc:title>
  <dc:creator>Nikki Cain</dc:creator>
  <cp:lastModifiedBy>Nikki Cain</cp:lastModifiedBy>
  <cp:revision>59</cp:revision>
  <dcterms:created xsi:type="dcterms:W3CDTF">2018-03-12T01:57:58Z</dcterms:created>
  <dcterms:modified xsi:type="dcterms:W3CDTF">2018-03-30T23:22:16Z</dcterms:modified>
</cp:coreProperties>
</file>